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2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Group 171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59305712"/>
                  </p:ext>
                </p:extLst>
              </p:nvPr>
            </p:nvGraphicFramePr>
            <p:xfrm>
              <a:off x="304800" y="1080187"/>
              <a:ext cx="5029200" cy="5410200"/>
            </p:xfrm>
            <a:graphic>
              <a:graphicData uri="http://schemas.openxmlformats.org/drawingml/2006/table">
                <a:tbl>
                  <a:tblPr/>
                  <a:tblGrid>
                    <a:gridCol w="5029200"/>
                  </a:tblGrid>
                  <a:tr h="6750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Objectives: </a:t>
                          </a:r>
                          <a:r>
                            <a:rPr kumimoji="0" lang="en-US" sz="1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9900"/>
                              </a:solidFill>
                              <a:effectLst/>
                              <a:latin typeface="Arial" charset="0"/>
                            </a:rPr>
                            <a:t>Find derivatives of inverse trig functions.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101698">
                    <a:tc>
                      <a:txBody>
                        <a:bodyPr/>
                        <a:lstStyle/>
                        <a:p>
                          <a:pPr marL="533400" marR="0" lvl="0" indent="-53340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      </a:t>
                          </a:r>
                          <a:r>
                            <a:rPr kumimoji="0" lang="en-US" sz="3200" b="1" i="0" u="sng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Section 3.5</a:t>
                          </a:r>
                        </a:p>
                        <a:p>
                          <a:pPr marL="533400" marR="0" lvl="0" indent="-53340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</a:rPr>
                            <a:t>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US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/>
                                    </a:rPr>
                                    <m:t>𝑑𝑦</m:t>
                                  </m:r>
                                </m:num>
                                <m:den>
                                  <m:r>
                                    <a:rPr kumimoji="0" lang="en-US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/>
                                    </a:rPr>
                                    <m:t>𝑑𝑥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latin typeface="Comic Sans MS" pitchFamily="66" charset="0"/>
                            </a:rPr>
                            <a:t> of Inverse Trig Functions </a:t>
                          </a:r>
                        </a:p>
                        <a:p>
                          <a:pPr marL="533400" marR="0" lvl="0" indent="-53340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latin typeface="Comic Sans MS" pitchFamily="66" charset="0"/>
                            </a:rPr>
                            <a:t>            </a:t>
                          </a:r>
                          <a:endParaRPr kumimoji="0" lang="en-US" sz="2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latin typeface="Comic Sans MS" pitchFamily="66" charset="0"/>
                          </a:endParaRPr>
                        </a:p>
                        <a:p>
                          <a:pPr marL="533400" marR="0" lvl="0" indent="-53340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WU: </a:t>
                          </a:r>
                          <a:r>
                            <a:rPr kumimoji="0" lang="en-US" sz="20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9900"/>
                              </a:solidFill>
                              <a:effectLst/>
                              <a:latin typeface="Comic Sans MS" pitchFamily="66" charset="0"/>
                            </a:rPr>
                            <a:t>None</a:t>
                          </a:r>
                        </a:p>
                        <a:p>
                          <a:pPr marL="533400" marR="0" lvl="0" indent="-53340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20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omic Sans MS" pitchFamily="66" charset="0"/>
                          </a:endParaRPr>
                        </a:p>
                        <a:p>
                          <a:pPr marL="533400" marR="0" lvl="0" indent="-53340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CW:</a:t>
                          </a:r>
                          <a:r>
                            <a:rPr kumimoji="0" lang="en-US" sz="20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latin typeface="Comic Sans MS" pitchFamily="66" charset="0"/>
                            </a:rPr>
                            <a:t> 3.5 Notes part 2</a:t>
                          </a:r>
                        </a:p>
                        <a:p>
                          <a:pPr marL="533400" marR="0" lvl="0" indent="-53340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latin typeface="Comic Sans MS" pitchFamily="66" charset="0"/>
                            </a:rPr>
                            <a:t>      </a:t>
                          </a:r>
                        </a:p>
                        <a:p>
                          <a:pPr marL="533400" marR="0" lvl="0" indent="-53340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omic Sans MS" pitchFamily="66" charset="0"/>
                            </a:rPr>
                            <a:t>HW: </a:t>
                          </a:r>
                          <a:r>
                            <a:rPr kumimoji="0" lang="en-US" sz="20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latin typeface="Comic Sans MS" pitchFamily="66" charset="0"/>
                            </a:rPr>
                            <a:t>WebAssign </a:t>
                          </a:r>
                          <a:r>
                            <a:rPr kumimoji="0" lang="en-US" sz="2000" b="1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latin typeface="Comic Sans MS" pitchFamily="66" charset="0"/>
                            </a:rPr>
                            <a:t>(#42)</a:t>
                          </a:r>
                          <a:endParaRPr kumimoji="0" lang="en-US" sz="20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omic Sans MS" pitchFamily="66" charset="0"/>
                          </a:endParaRPr>
                        </a:p>
                        <a:p>
                          <a:pPr marL="533400" marR="0" lvl="0" indent="-53340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latin typeface="Comic Sans MS" pitchFamily="66" charset="0"/>
                            </a:rPr>
                            <a:t>      </a:t>
                          </a:r>
                          <a:endParaRPr kumimoji="0" lang="en-US" sz="20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omic Sans MS" pitchFamily="66" charset="0"/>
                            <a:cs typeface="Times New Roman" pitchFamily="18" charset="0"/>
                          </a:endParaRPr>
                        </a:p>
                        <a:p>
                          <a:pPr marL="533400" marR="0" lvl="0" indent="-53340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0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latin typeface="Comic Sans MS" pitchFamily="66" charset="0"/>
                              <a:cs typeface="Times New Roman" pitchFamily="18" charset="0"/>
                            </a:rPr>
                            <a:t>                 </a:t>
                          </a:r>
                          <a:r>
                            <a:rPr kumimoji="0" lang="en-US" sz="3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☺☻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63343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  CA Standards: </a:t>
                          </a:r>
                          <a:r>
                            <a:rPr kumimoji="0" lang="en-US" sz="1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charset="0"/>
                            </a:rPr>
                            <a:t>Calculus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Group 171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59305712"/>
                  </p:ext>
                </p:extLst>
              </p:nvPr>
            </p:nvGraphicFramePr>
            <p:xfrm>
              <a:off x="304800" y="1080187"/>
              <a:ext cx="5029200" cy="5410200"/>
            </p:xfrm>
            <a:graphic>
              <a:graphicData uri="http://schemas.openxmlformats.org/drawingml/2006/table">
                <a:tbl>
                  <a:tblPr/>
                  <a:tblGrid>
                    <a:gridCol w="5029200"/>
                  </a:tblGrid>
                  <a:tr h="67506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Objectives: </a:t>
                          </a:r>
                          <a:r>
                            <a:rPr kumimoji="0" lang="en-US" sz="1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9900"/>
                              </a:solidFill>
                              <a:effectLst/>
                              <a:latin typeface="Arial" charset="0"/>
                            </a:rPr>
                            <a:t>Find derivatives of inverse trig functions.</a:t>
                          </a:r>
                          <a:endParaRPr kumimoji="0" lang="en-US" sz="18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9900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10169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2"/>
                          <a:stretch>
                            <a:fillRect l="-1212" t="-17236" b="-15453"/>
                          </a:stretch>
                        </a:blipFill>
                      </a:tcPr>
                    </a:tc>
                  </a:tr>
                  <a:tr h="63343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1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  CA Standards: </a:t>
                          </a:r>
                          <a:r>
                            <a:rPr kumimoji="0" lang="en-US" sz="1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charset="0"/>
                            </a:rPr>
                            <a:t>Calculus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11/8/16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5" y="3505200"/>
            <a:ext cx="38218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/>
              <a:t>“Tough times don’t last, tough people do.”</a:t>
            </a:r>
          </a:p>
          <a:p>
            <a:pPr algn="ctr"/>
            <a:r>
              <a:rPr lang="en-US" sz="2400" b="1" i="1" dirty="0"/>
              <a:t>-- Anonymous</a:t>
            </a:r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7" descr="C:\Users\Tywania\AppData\Local\Microsoft\Windows\INetCache\IE\0B0KQQUI\MC90043463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962" y="5486400"/>
            <a:ext cx="2362199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5570</TotalTime>
  <Words>34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Cambria Math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368</cp:revision>
  <dcterms:created xsi:type="dcterms:W3CDTF">2013-08-06T06:59:20Z</dcterms:created>
  <dcterms:modified xsi:type="dcterms:W3CDTF">2016-11-08T17:57:58Z</dcterms:modified>
</cp:coreProperties>
</file>